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ppt/comments/comment17.xml" ContentType="application/vnd.openxmlformats-officedocument.presentationml.comment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18" r:id="rId2"/>
    <p:sldId id="341" r:id="rId3"/>
    <p:sldId id="347" r:id="rId4"/>
    <p:sldId id="364" r:id="rId5"/>
    <p:sldId id="340" r:id="rId6"/>
    <p:sldId id="343" r:id="rId7"/>
    <p:sldId id="344" r:id="rId8"/>
    <p:sldId id="346" r:id="rId9"/>
    <p:sldId id="345" r:id="rId10"/>
    <p:sldId id="329" r:id="rId11"/>
    <p:sldId id="330" r:id="rId12"/>
    <p:sldId id="331" r:id="rId13"/>
    <p:sldId id="348" r:id="rId14"/>
    <p:sldId id="339" r:id="rId15"/>
    <p:sldId id="349" r:id="rId16"/>
    <p:sldId id="350" r:id="rId17"/>
    <p:sldId id="351" r:id="rId18"/>
    <p:sldId id="352" r:id="rId19"/>
    <p:sldId id="355" r:id="rId20"/>
    <p:sldId id="357" r:id="rId21"/>
    <p:sldId id="358" r:id="rId22"/>
    <p:sldId id="353" r:id="rId23"/>
    <p:sldId id="359" r:id="rId24"/>
    <p:sldId id="360" r:id="rId25"/>
    <p:sldId id="361" r:id="rId26"/>
    <p:sldId id="354" r:id="rId27"/>
    <p:sldId id="362" r:id="rId28"/>
    <p:sldId id="363" r:id="rId29"/>
  </p:sldIdLst>
  <p:sldSz cx="12188825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vek singh" initials="vs" lastIdx="7" clrIdx="0">
    <p:extLst>
      <p:ext uri="{19B8F6BF-5375-455C-9EA6-DF929625EA0E}">
        <p15:presenceInfo xmlns:p15="http://schemas.microsoft.com/office/powerpoint/2012/main" userId="e87e2b0a17154b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908" autoAdjust="0"/>
  </p:normalViewPr>
  <p:slideViewPr>
    <p:cSldViewPr showGuides="1">
      <p:cViewPr varScale="1">
        <p:scale>
          <a:sx n="64" d="100"/>
          <a:sy n="64" d="100"/>
        </p:scale>
        <p:origin x="1349" y="6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0:11:01.399" idx="3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17-10-12T12:36:08.545" idx="6">
    <p:pos x="106" y="106"/>
    <p:text>Mr. Smith</p:text>
    <p:extLst>
      <p:ext uri="{C676402C-5697-4E1C-873F-D02D1690AC5C}">
        <p15:threadingInfo xmlns:p15="http://schemas.microsoft.com/office/powerpoint/2012/main" timeZoneBias="240"/>
      </p:ext>
    </p:extLst>
  </p:cm>
  <p:cm authorId="1" dt="2017-10-12T12:36:33.771" idx="7">
    <p:pos x="106" y="202"/>
    <p:text>5000 more</p:text>
    <p:extLst>
      <p:ext uri="{C676402C-5697-4E1C-873F-D02D1690AC5C}">
        <p15:threadingInfo xmlns:p15="http://schemas.microsoft.com/office/powerpoint/2012/main" timeZoneBias="240">
          <p15:parentCm authorId="1" idx="6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2:04:35.848" idx="5">
    <p:pos x="6778" y="1104"/>
    <p:text>Coffeetime@Hellasbakery (Bakery, Coffee)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2:04:35.848" idx="5">
    <p:pos x="6778" y="1104"/>
    <p:text>Coffeetime@Hellasbakery (Bakery, Coffee)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2:04:35.848" idx="5">
    <p:pos x="6778" y="1104"/>
    <p:text>Coffeetime@Hellasbakery (Bakery, Coffee)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2:04:35.848" idx="5">
    <p:pos x="6778" y="1104"/>
    <p:text>Coffeetime@Hellasbakery (Bakery, Coffee)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2:04:35.848" idx="5">
    <p:pos x="6778" y="1104"/>
    <p:text>Coffeetime@Hellasbakery (Bakery, Coffee)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2:04:35.848" idx="5">
    <p:pos x="6778" y="1104"/>
    <p:text>Coffeetime@Hellasbakery (Bakery, Coffee)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2:04:35.848" idx="5">
    <p:pos x="6778" y="1104"/>
    <p:text>Coffeetime@Hellasbakery (Bakery, Coffee)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2:04:35.848" idx="5">
    <p:pos x="6778" y="1104"/>
    <p:text>Coffeetime@Hellasbakery (Bakery, Coffee)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0:11:01.399" idx="3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0:11:01.399" idx="3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0:11:01.399" idx="3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0:11:01.399" idx="3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0:11:01.399" idx="3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0:11:01.399" idx="3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0:11:01.399" idx="3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1T22:04:35.848" idx="5">
    <p:pos x="6778" y="1104"/>
    <p:text>Coffeetime@Hellasbakery (Bakery, Coffee)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13-Oct-17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13-Oct-17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8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9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24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74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71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2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0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33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3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13-Oct-17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13-Oct-17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13-Oct-17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13-Oct-17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13-Oct-17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13-Oct-17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13-Oct-17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13-Oct-17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13-Oct-17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13-Oct-17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achinhpatil.com/blog/2017/04/15/introduction-to-bitco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0.xml"/><Relationship Id="rId5" Type="http://schemas.openxmlformats.org/officeDocument/2006/relationships/image" Target="../media/image24.jpeg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4.xml"/><Relationship Id="rId3" Type="http://schemas.openxmlformats.org/officeDocument/2006/relationships/hyperlink" Target="https://www.coinbase.com/" TargetMode="External"/><Relationship Id="rId7" Type="http://schemas.openxmlformats.org/officeDocument/2006/relationships/image" Target="../media/image32.jpg"/><Relationship Id="rId2" Type="http://schemas.openxmlformats.org/officeDocument/2006/relationships/hyperlink" Target="https://www.bitfinex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hyperlink" Target="https://www.cryptsy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cointalk.org/index.php?topic=1326821.0" TargetMode="External"/><Relationship Id="rId7" Type="http://schemas.openxmlformats.org/officeDocument/2006/relationships/comments" Target="../comments/comment15.xml"/><Relationship Id="rId2" Type="http://schemas.openxmlformats.org/officeDocument/2006/relationships/hyperlink" Target="https://bitcoin.org/en/exchang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BitcoinMarkets/search?q=&amp;sort=relevance&amp;t=all" TargetMode="External"/><Relationship Id="rId5" Type="http://schemas.openxmlformats.org/officeDocument/2006/relationships/hyperlink" Target="https://www.reddit.com/r/Bitcoin/search?q=&amp;sort=relevance&amp;t=all" TargetMode="External"/><Relationship Id="rId4" Type="http://schemas.openxmlformats.org/officeDocument/2006/relationships/hyperlink" Target="http://www.badbitcoin.org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quidation" TargetMode="External"/><Relationship Id="rId3" Type="http://schemas.openxmlformats.org/officeDocument/2006/relationships/hyperlink" Target="https://en.wikipedia.org/wiki/Bitcoin_exchange" TargetMode="External"/><Relationship Id="rId7" Type="http://schemas.openxmlformats.org/officeDocument/2006/relationships/hyperlink" Target="https://en.wikipedia.org/wiki/Bankruptcy_protection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Bitcoin" TargetMode="External"/><Relationship Id="rId5" Type="http://schemas.openxmlformats.org/officeDocument/2006/relationships/hyperlink" Target="https://en.wikipedia.org/wiki/Tokyo" TargetMode="External"/><Relationship Id="rId4" Type="http://schemas.openxmlformats.org/officeDocument/2006/relationships/hyperlink" Target="https://en.wikipedia.org/wiki/Shibuya" TargetMode="External"/><Relationship Id="rId9" Type="http://schemas.openxmlformats.org/officeDocument/2006/relationships/comments" Target="../comments/commen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bitcoin.org/en/exchang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ahUKEwjbs4fCrOrWAhUM7yYKHXKZAFkQjRwIBw&amp;url=http://www.planwallpaper.com/thank-you&amp;psig=AOvVaw3iwPvOy5tPCGuyEuV23Sej&amp;ust=150787238456161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"</a:t>
            </a:r>
            <a:r>
              <a:rPr lang="en-US" i="1" u="sng" dirty="0"/>
              <a:t>Why? What? And How?</a:t>
            </a:r>
            <a:r>
              <a:rPr lang="en-US" i="1" dirty="0"/>
              <a:t>" </a:t>
            </a:r>
            <a:r>
              <a:rPr lang="en-US" dirty="0"/>
              <a:t>of </a:t>
            </a:r>
            <a:r>
              <a:rPr lang="en-US" dirty="0">
                <a:latin typeface="+mj-ea"/>
                <a:cs typeface="+mj-ea"/>
              </a:rPr>
              <a:t/>
            </a:r>
            <a:br>
              <a:rPr lang="en-US" dirty="0">
                <a:latin typeface="+mj-ea"/>
                <a:cs typeface="+mj-ea"/>
              </a:rPr>
            </a:br>
            <a:r>
              <a:rPr lang="en-US" dirty="0"/>
              <a:t>          Bit Coins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crypto </a:t>
            </a:r>
            <a:r>
              <a:rPr lang="en-US" dirty="0"/>
              <a:t>currency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2412" y="6248400"/>
            <a:ext cx="13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Vivek Singh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do you believe that a colorful piece of paper can get you an Ice cream, a cup of coffee , a car , or a mansion.</a:t>
            </a:r>
          </a:p>
        </p:txBody>
      </p:sp>
      <p:pic>
        <p:nvPicPr>
          <p:cNvPr id="1026" name="Picture 2" descr="Image result for buy mon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2819400"/>
            <a:ext cx="4224337" cy="170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uy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362200"/>
            <a:ext cx="28575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Its all about trust</a:t>
            </a:r>
          </a:p>
        </p:txBody>
      </p:sp>
      <p:pic>
        <p:nvPicPr>
          <p:cNvPr id="2050" name="Picture 2" descr="Image result for how currency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4" y="1905000"/>
            <a:ext cx="38004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ow currency 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2" y="4191000"/>
            <a:ext cx="6086475" cy="22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8228012" y="1446276"/>
            <a:ext cx="2438400" cy="10683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wish I had some wheat</a:t>
            </a:r>
          </a:p>
        </p:txBody>
      </p:sp>
      <p:sp>
        <p:nvSpPr>
          <p:cNvPr id="8" name="Oval Callout 7"/>
          <p:cNvSpPr/>
          <p:nvPr/>
        </p:nvSpPr>
        <p:spPr>
          <a:xfrm flipH="1">
            <a:off x="1827212" y="1570863"/>
            <a:ext cx="2476500" cy="10683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wish I had a cow</a:t>
            </a:r>
          </a:p>
        </p:txBody>
      </p:sp>
      <p:sp>
        <p:nvSpPr>
          <p:cNvPr id="9" name="Oval Callout 8"/>
          <p:cNvSpPr/>
          <p:nvPr/>
        </p:nvSpPr>
        <p:spPr>
          <a:xfrm flipH="1">
            <a:off x="1446212" y="4191000"/>
            <a:ext cx="2476500" cy="10683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TRUST COINS</a:t>
            </a:r>
          </a:p>
        </p:txBody>
      </p:sp>
      <p:sp>
        <p:nvSpPr>
          <p:cNvPr id="10" name="Oval Callout 9"/>
          <p:cNvSpPr/>
          <p:nvPr/>
        </p:nvSpPr>
        <p:spPr>
          <a:xfrm>
            <a:off x="9480550" y="4228615"/>
            <a:ext cx="2371724" cy="10683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TRUST COINS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6812" y="3618195"/>
            <a:ext cx="771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Coins/currency is something that everyone accepts as a medium of exchange</a:t>
            </a:r>
          </a:p>
        </p:txBody>
      </p: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maintains the amount / validity / value of currency in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US it’s the FED and 12 regional banks.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971800"/>
            <a:ext cx="5046133" cy="2838450"/>
          </a:xfrm>
          <a:prstGeom prst="rect">
            <a:avLst/>
          </a:prstGeom>
        </p:spPr>
      </p:pic>
      <p:pic>
        <p:nvPicPr>
          <p:cNvPr id="3074" name="Picture 2" descr="Image result for bank exchan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24" y="2971800"/>
            <a:ext cx="4800600" cy="308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18412" y="2101334"/>
            <a:ext cx="165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Intermediaries</a:t>
            </a:r>
          </a:p>
        </p:txBody>
      </p:sp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Real world vs Digital world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3569" y="2743200"/>
            <a:ext cx="39274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☺ Trust</a:t>
            </a:r>
          </a:p>
          <a:p>
            <a:r>
              <a:rPr lang="en-US" sz="3200" dirty="0" smtClean="0"/>
              <a:t>☺ Cash flow</a:t>
            </a:r>
          </a:p>
          <a:p>
            <a:r>
              <a:rPr lang="en-US" sz="3200" dirty="0" smtClean="0"/>
              <a:t>☺ Bank Transactions</a:t>
            </a:r>
          </a:p>
          <a:p>
            <a:r>
              <a:rPr lang="en-US" sz="3200" dirty="0" smtClean="0"/>
              <a:t>☺ Regulation</a:t>
            </a:r>
          </a:p>
          <a:p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 rot="19823827">
            <a:off x="2347344" y="3143308"/>
            <a:ext cx="684249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BitCoin BlockChain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Algorithm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24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with existing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4170" y="2066925"/>
            <a:ext cx="93249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You pay to Intermediaries for exchanging/ transferring /storing your money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26897" y="2628900"/>
            <a:ext cx="27051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Fake currencies exist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6898" y="3248025"/>
            <a:ext cx="2795765" cy="4308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200" dirty="0"/>
              <a:t>It is prone to inflation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7943" y="3800475"/>
            <a:ext cx="817522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dirty="0"/>
              <a:t>Government can stop you from receiving money. "</a:t>
            </a:r>
            <a:r>
              <a:rPr lang="en-US" sz="2200" i="1" dirty="0"/>
              <a:t>Remember Wikileaks"</a:t>
            </a:r>
          </a:p>
        </p:txBody>
      </p:sp>
    </p:spTree>
    <p:extLst>
      <p:ext uri="{BB962C8B-B14F-4D97-AF65-F5344CB8AC3E}">
        <p14:creationId xmlns:p14="http://schemas.microsoft.com/office/powerpoint/2010/main" val="217968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BitCoin BlockChain Algorithm takes care of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1905000"/>
            <a:ext cx="5486400" cy="46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Enough :/ Where can I use it 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057400"/>
            <a:ext cx="4444825" cy="1614488"/>
          </a:xfrm>
          <a:prstGeom prst="rect">
            <a:avLst/>
          </a:prstGeom>
        </p:spPr>
      </p:pic>
      <p:pic>
        <p:nvPicPr>
          <p:cNvPr id="1026" name="Picture 2" descr="https://cdn-images-1.medium.com/max/920/1*AQ4eQ5_y_jsakTIaKN4hL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752600"/>
            <a:ext cx="3750895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04" y="3891073"/>
            <a:ext cx="3169661" cy="2966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094" y="4692312"/>
            <a:ext cx="5705500" cy="18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Cool! I also want some </a:t>
            </a:r>
            <a:r>
              <a:rPr lang="en-US" b="1" dirty="0" err="1"/>
              <a:t>bitcoins..Where</a:t>
            </a:r>
            <a:r>
              <a:rPr lang="en-US" b="1" dirty="0"/>
              <a:t> do I start </a:t>
            </a:r>
            <a:r>
              <a:rPr lang="en-US" b="1" dirty="0" smtClean="0"/>
              <a:t>?</a:t>
            </a:r>
            <a:endParaRPr lang="en-US" dirty="0"/>
          </a:p>
        </p:txBody>
      </p:sp>
      <p:pic>
        <p:nvPicPr>
          <p:cNvPr id="3074" name="Picture 2" descr="https://cdn-images-1.medium.com/max/1150/1*JSUsDnmYG6_73JIRW4kwR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75" y="1752600"/>
            <a:ext cx="9254237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5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STEP </a:t>
            </a:r>
            <a:r>
              <a:rPr lang="en-US" b="1" dirty="0" smtClean="0"/>
              <a:t>1: </a:t>
            </a:r>
            <a:r>
              <a:rPr lang="en-US" dirty="0">
                <a:hlinkClick r:id="rId2"/>
              </a:rPr>
              <a:t>Download a bitcoin </a:t>
            </a:r>
            <a:r>
              <a:rPr lang="en-US" dirty="0" smtClean="0">
                <a:hlinkClick r:id="rId2"/>
              </a:rPr>
              <a:t>wallet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https://bitcoin.org/en/choose-your-wallet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1981200"/>
            <a:ext cx="6477000" cy="4673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12" y="1981200"/>
            <a:ext cx="1019477" cy="1337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3733800"/>
            <a:ext cx="2362200" cy="2362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58949" y="6283360"/>
            <a:ext cx="615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http://bitcoindaily.org/bitcoin-guides/bitcoin-core-tutorial/</a:t>
            </a:r>
          </a:p>
        </p:txBody>
      </p:sp>
    </p:spTree>
    <p:extLst>
      <p:ext uri="{BB962C8B-B14F-4D97-AF65-F5344CB8AC3E}">
        <p14:creationId xmlns:p14="http://schemas.microsoft.com/office/powerpoint/2010/main" val="221049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Bitcoin Core Wallet</a:t>
            </a:r>
            <a:endParaRPr lang="en-US" dirty="0"/>
          </a:p>
        </p:txBody>
      </p:sp>
      <p:pic>
        <p:nvPicPr>
          <p:cNvPr id="5122" name="Picture 2" descr="bitcoin core tutorial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981200"/>
            <a:ext cx="7162800" cy="474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0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Topics for today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89847" y="315423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BitCoin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4607" y="2390001"/>
            <a:ext cx="372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should I know about BitCoins 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4607" y="3918466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can I do with BitCoins 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6571" y="4636532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use BitCoins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4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Bitcoin Core Wallet</a:t>
            </a:r>
            <a:endParaRPr lang="en-US" dirty="0"/>
          </a:p>
        </p:txBody>
      </p:sp>
      <p:pic>
        <p:nvPicPr>
          <p:cNvPr id="9218" name="Picture 2" descr="Encrypt Your Bitcoin Wal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905000"/>
            <a:ext cx="6934200" cy="45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13812" y="3200400"/>
            <a:ext cx="2858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wallet file (wallet.dat</a:t>
            </a:r>
            <a:r>
              <a:rPr lang="en-US" dirty="0" smtClean="0"/>
              <a:t>)</a:t>
            </a:r>
          </a:p>
          <a:p>
            <a:r>
              <a:rPr lang="en-US" dirty="0" smtClean="0"/>
              <a:t> </a:t>
            </a:r>
            <a:r>
              <a:rPr lang="en-US" dirty="0"/>
              <a:t>stores the data for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of your public </a:t>
            </a:r>
            <a:endParaRPr lang="en-US" dirty="0" smtClean="0"/>
          </a:p>
          <a:p>
            <a:r>
              <a:rPr lang="en-US" dirty="0" smtClean="0"/>
              <a:t>&amp;</a:t>
            </a:r>
            <a:r>
              <a:rPr lang="en-US" dirty="0"/>
              <a:t> private keys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786" y="2819719"/>
            <a:ext cx="195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Encrypt &amp; Backup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47244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Bitcoin Core Wallet</a:t>
            </a:r>
            <a:endParaRPr lang="en-US" dirty="0"/>
          </a:p>
        </p:txBody>
      </p:sp>
      <p:pic>
        <p:nvPicPr>
          <p:cNvPr id="10242" name="Picture 2" descr="Bitcoin Receiving Add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2514600"/>
            <a:ext cx="612149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21956" y="1981200"/>
            <a:ext cx="663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(public key) </a:t>
            </a:r>
            <a:r>
              <a:rPr lang="en-US" dirty="0" smtClean="0"/>
              <a:t>: </a:t>
            </a:r>
            <a:r>
              <a:rPr lang="en-US" dirty="0"/>
              <a:t>1Q3tcw3zkFgwF5Tf1XFX9teZHqk4dqhdGn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2008762"/>
            <a:ext cx="174687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2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Step </a:t>
            </a:r>
            <a:r>
              <a:rPr lang="en-US" b="1" dirty="0"/>
              <a:t>2: Put Some Bitcoin in Your Wallet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89612" y="5099926"/>
            <a:ext cx="29912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Popular Bitcoin </a:t>
            </a:r>
            <a:r>
              <a:rPr lang="en-US" b="1" u="sng" dirty="0"/>
              <a:t>Exchanges</a:t>
            </a:r>
            <a:endParaRPr lang="en-US" dirty="0"/>
          </a:p>
          <a:p>
            <a:r>
              <a:rPr lang="en-US" dirty="0" err="1">
                <a:hlinkClick r:id="rId2"/>
              </a:rPr>
              <a:t>Bitfinex</a:t>
            </a:r>
            <a:endParaRPr lang="en-US" dirty="0"/>
          </a:p>
          <a:p>
            <a:r>
              <a:rPr lang="en-US" dirty="0" err="1" smtClean="0">
                <a:hlinkClick r:id="rId3"/>
              </a:rPr>
              <a:t>Coinbase</a:t>
            </a:r>
            <a:endParaRPr lang="en-US" dirty="0"/>
          </a:p>
          <a:p>
            <a:r>
              <a:rPr lang="en-US" dirty="0" err="1">
                <a:hlinkClick r:id="rId4"/>
              </a:rPr>
              <a:t>Cryptsy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1012" y="2286000"/>
            <a:ext cx="390023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Convert Amazon gift card to Bitcoin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Receive </a:t>
            </a:r>
            <a:r>
              <a:rPr lang="en-US" dirty="0"/>
              <a:t>Bitcoin from </a:t>
            </a:r>
            <a:r>
              <a:rPr lang="en-US" dirty="0" smtClean="0"/>
              <a:t>someone.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Buy </a:t>
            </a:r>
            <a:r>
              <a:rPr lang="en-US" dirty="0"/>
              <a:t>Bitcoin directly from an exchange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1828800"/>
            <a:ext cx="2788073" cy="1557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012" y="3276600"/>
            <a:ext cx="2362200" cy="1933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09212" y="521017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MineIT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36" y="3428844"/>
            <a:ext cx="2159295" cy="16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Tell me more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79612" y="2286000"/>
            <a:ext cx="916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1 ) Exchanges : </a:t>
            </a:r>
            <a:r>
              <a:rPr lang="en-US" b="1" dirty="0"/>
              <a:t>Go to </a:t>
            </a:r>
            <a:r>
              <a:rPr lang="en-US" b="1" dirty="0">
                <a:hlinkClick r:id="rId2"/>
              </a:rPr>
              <a:t>https://bitcoin.org/en/exchanges</a:t>
            </a:r>
            <a:r>
              <a:rPr lang="en-US" dirty="0"/>
              <a:t> and find the one for your location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4412" y="2619450"/>
            <a:ext cx="9185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Beware of scam websites that are </a:t>
            </a:r>
            <a:r>
              <a:rPr lang="en-US" b="1" dirty="0" smtClean="0"/>
              <a:t>listed </a:t>
            </a:r>
            <a:r>
              <a:rPr lang="en-US" b="1" dirty="0"/>
              <a:t>here:</a:t>
            </a:r>
            <a:br>
              <a:rPr lang="en-US" b="1" dirty="0"/>
            </a:br>
            <a:r>
              <a:rPr lang="en-US" b="1" dirty="0">
                <a:hlinkClick r:id="rId3"/>
              </a:rPr>
              <a:t>https://bitcointalk.org/index.php?topic=1326821.0</a:t>
            </a:r>
            <a:r>
              <a:rPr lang="en-US" b="1" dirty="0"/>
              <a:t> and </a:t>
            </a:r>
            <a:r>
              <a:rPr lang="en-US" b="1" dirty="0">
                <a:hlinkClick r:id="rId4"/>
              </a:rPr>
              <a:t>http://www.badbitcoin.org/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8212" y="3276065"/>
            <a:ext cx="833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Type in the exchange’s name in the following website to research</a:t>
            </a:r>
            <a:r>
              <a:rPr lang="en-US" dirty="0"/>
              <a:t> for feedback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positive and negative: </a:t>
            </a:r>
            <a:r>
              <a:rPr lang="en-US" dirty="0">
                <a:hlinkClick r:id="rId5"/>
              </a:rPr>
              <a:t>reddit.com/r/Bitcoin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reddit.com/r/</a:t>
            </a:r>
            <a:r>
              <a:rPr lang="en-US" dirty="0" err="1">
                <a:hlinkClick r:id="rId6"/>
              </a:rPr>
              <a:t>Bitcoinmarkets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79612" y="3984783"/>
            <a:ext cx="661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</a:t>
            </a:r>
            <a:r>
              <a:rPr lang="en-US" b="1" dirty="0"/>
              <a:t>Register to an exchange and get your account verified first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770" y="4448106"/>
            <a:ext cx="549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</a:t>
            </a:r>
            <a:r>
              <a:rPr lang="en-US" b="1" dirty="0"/>
              <a:t>Set up account </a:t>
            </a:r>
            <a:r>
              <a:rPr lang="en-US" b="1" dirty="0" smtClean="0"/>
              <a:t>security:  2 factor authentication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9612" y="4889889"/>
            <a:ext cx="450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4)</a:t>
            </a:r>
            <a:r>
              <a:rPr lang="en-US" b="1" dirty="0"/>
              <a:t> Deposit your currency and buy Bitcoin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54096" y="5344642"/>
            <a:ext cx="68684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5) </a:t>
            </a:r>
            <a:r>
              <a:rPr lang="en-US" sz="2500" b="1" dirty="0"/>
              <a:t>Withdraw your Bitcoin after your purchase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6812" y="6019800"/>
            <a:ext cx="889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Tansfer</a:t>
            </a:r>
            <a:r>
              <a:rPr lang="en-US" dirty="0" smtClean="0"/>
              <a:t> it to your hardware wallet (most secure : </a:t>
            </a:r>
            <a:r>
              <a:rPr lang="en-US" dirty="0" err="1" smtClean="0"/>
              <a:t>trezor</a:t>
            </a:r>
            <a:r>
              <a:rPr lang="en-US" dirty="0" smtClean="0"/>
              <a:t>) or software wallet (</a:t>
            </a:r>
            <a:r>
              <a:rPr lang="en-US" dirty="0" err="1" smtClean="0"/>
              <a:t>Bitoincore</a:t>
            </a:r>
            <a:r>
              <a:rPr lang="en-US" dirty="0" smtClean="0"/>
              <a:t>..)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7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Another story. Not to scare you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612" y="381000"/>
            <a:ext cx="1066800" cy="1066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7412" y="2133600"/>
            <a:ext cx="631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Mt. </a:t>
            </a:r>
            <a:r>
              <a:rPr lang="en-US" b="1" dirty="0" err="1"/>
              <a:t>Gox</a:t>
            </a:r>
            <a:r>
              <a:rPr lang="en-US" dirty="0"/>
              <a:t> was a </a:t>
            </a:r>
            <a:r>
              <a:rPr lang="en-US" dirty="0">
                <a:hlinkClick r:id="rId3" tooltip="Bitcoin exchange"/>
              </a:rPr>
              <a:t>bitcoin exchange</a:t>
            </a:r>
            <a:r>
              <a:rPr lang="en-US" dirty="0"/>
              <a:t> based in </a:t>
            </a:r>
            <a:r>
              <a:rPr lang="en-US" dirty="0">
                <a:hlinkClick r:id="rId4" tooltip="Shibuya"/>
              </a:rPr>
              <a:t>Shibuya</a:t>
            </a:r>
            <a:r>
              <a:rPr lang="en-US" dirty="0"/>
              <a:t>, </a:t>
            </a:r>
            <a:r>
              <a:rPr lang="en-US" dirty="0">
                <a:hlinkClick r:id="rId5" tooltip="Tokyo"/>
              </a:rPr>
              <a:t>Tokyo</a:t>
            </a:r>
            <a:r>
              <a:rPr lang="en-US" dirty="0"/>
              <a:t>, Japan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2612" y="2851666"/>
            <a:ext cx="715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2014 it was handling over 70% of all </a:t>
            </a:r>
            <a:r>
              <a:rPr lang="en-US" dirty="0">
                <a:hlinkClick r:id="rId6" tooltip="Bitcoin"/>
              </a:rPr>
              <a:t>bitcoin</a:t>
            </a:r>
            <a:r>
              <a:rPr lang="en-US" dirty="0"/>
              <a:t> transactions worldwide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4298" y="3429000"/>
            <a:ext cx="107818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 February 2014, Mt. </a:t>
            </a:r>
            <a:r>
              <a:rPr lang="en-US" dirty="0" err="1"/>
              <a:t>Gox</a:t>
            </a:r>
            <a:r>
              <a:rPr lang="en-US" dirty="0"/>
              <a:t> suspended trading, closed its website and exchange service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 </a:t>
            </a:r>
            <a:r>
              <a:rPr lang="en-US" dirty="0"/>
              <a:t>and filed for </a:t>
            </a:r>
            <a:r>
              <a:rPr lang="en-US" dirty="0">
                <a:hlinkClick r:id="rId7" tooltip="Bankruptcy protection"/>
              </a:rPr>
              <a:t>bankruptcy protection</a:t>
            </a:r>
            <a:r>
              <a:rPr lang="en-US" dirty="0"/>
              <a:t> from </a:t>
            </a:r>
            <a:r>
              <a:rPr lang="en-US" dirty="0" smtClean="0"/>
              <a:t>creditors.</a:t>
            </a:r>
            <a:r>
              <a:rPr lang="en-US" baseline="30000" dirty="0"/>
              <a:t> </a:t>
            </a:r>
            <a:r>
              <a:rPr lang="en-US" dirty="0" smtClean="0"/>
              <a:t>In </a:t>
            </a:r>
            <a:r>
              <a:rPr lang="en-US" dirty="0"/>
              <a:t>April 2014, </a:t>
            </a:r>
            <a:endParaRPr lang="en-US" dirty="0" smtClean="0"/>
          </a:p>
          <a:p>
            <a:pPr algn="ctr"/>
            <a:r>
              <a:rPr lang="en-US" dirty="0" smtClean="0"/>
              <a:t>the </a:t>
            </a:r>
            <a:r>
              <a:rPr lang="en-US" dirty="0"/>
              <a:t>company began </a:t>
            </a:r>
            <a:r>
              <a:rPr lang="en-US" dirty="0">
                <a:hlinkClick r:id="rId8" tooltip="Liquidation"/>
              </a:rPr>
              <a:t>liquidation</a:t>
            </a:r>
            <a:r>
              <a:rPr lang="en-US" dirty="0"/>
              <a:t> proceedings</a:t>
            </a:r>
            <a:r>
              <a:rPr lang="en-US" dirty="0" smtClean="0"/>
              <a:t>.</a:t>
            </a:r>
            <a:endParaRPr lang="en-US" dirty="0"/>
          </a:p>
          <a:p>
            <a:pPr algn="ctr"/>
            <a:r>
              <a:rPr lang="en-US" dirty="0"/>
              <a:t>Mt. </a:t>
            </a:r>
            <a:r>
              <a:rPr lang="en-US" dirty="0" err="1"/>
              <a:t>Gox</a:t>
            </a:r>
            <a:r>
              <a:rPr lang="en-US" dirty="0"/>
              <a:t> announced that approximately 850,000 bitcoins </a:t>
            </a:r>
            <a:r>
              <a:rPr lang="en-US" dirty="0" smtClean="0"/>
              <a:t>belonging</a:t>
            </a:r>
          </a:p>
          <a:p>
            <a:pPr algn="ctr"/>
            <a:r>
              <a:rPr lang="en-US" dirty="0" smtClean="0"/>
              <a:t> </a:t>
            </a:r>
            <a:r>
              <a:rPr lang="en-US" dirty="0"/>
              <a:t>to customers and the company were missing and likely stolen, an amount valued at more than $450 million </a:t>
            </a:r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2129" y="5152801"/>
            <a:ext cx="69687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So, Withdraw </a:t>
            </a:r>
            <a:r>
              <a:rPr lang="en-US" sz="2500" b="1" dirty="0"/>
              <a:t>your Bitcoin after your purchase</a:t>
            </a:r>
          </a:p>
        </p:txBody>
      </p:sp>
    </p:spTree>
    <p:extLst>
      <p:ext uri="{BB962C8B-B14F-4D97-AF65-F5344CB8AC3E}">
        <p14:creationId xmlns:p14="http://schemas.microsoft.com/office/powerpoint/2010/main" val="25168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Piece of advice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9612" y="2286000"/>
            <a:ext cx="694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1 ) Only use exchanges listed on </a:t>
            </a:r>
            <a:r>
              <a:rPr lang="en-US" b="1" dirty="0" smtClean="0">
                <a:hlinkClick r:id="rId2"/>
              </a:rPr>
              <a:t>https</a:t>
            </a:r>
            <a:r>
              <a:rPr lang="en-US" b="1" dirty="0">
                <a:hlinkClick r:id="rId2"/>
              </a:rPr>
              <a:t>://</a:t>
            </a:r>
            <a:r>
              <a:rPr lang="en-US" b="1" dirty="0" smtClean="0">
                <a:hlinkClick r:id="rId2"/>
              </a:rPr>
              <a:t>bitcoin.org/en/exchanges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45596" y="3065860"/>
            <a:ext cx="542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2 ) Research a bit on </a:t>
            </a:r>
            <a:r>
              <a:rPr lang="en-US" dirty="0" err="1" smtClean="0"/>
              <a:t>reditt</a:t>
            </a:r>
            <a:r>
              <a:rPr lang="en-US" dirty="0" smtClean="0"/>
              <a:t> before using any exchange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45596" y="3845720"/>
            <a:ext cx="711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) Bitcoin market is fragile, proceed with caution, its like stock market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45596" y="4724400"/>
            <a:ext cx="802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4 ) Keep a backup of your private key, and keep your keys secure, free from hack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/>
          <a:stretch/>
        </p:blipFill>
        <p:spPr>
          <a:xfrm>
            <a:off x="8892605" y="137152"/>
            <a:ext cx="1905000" cy="14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7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Step 3: Start Using Bitcoin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41" y="2133600"/>
            <a:ext cx="6967742" cy="42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 / Acknowledgments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0612" y="1882169"/>
            <a:ext cx="199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for Images.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2824" y="3135868"/>
            <a:ext cx="9145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https://medium.com/@CoinMeteor/how-to-set-up-the-bitcoin-core-wallet-client-for-beginners-and-send-your-first-transaction-819c6d5b9790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4412" y="416319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https://medium.com/@CoinMeteor/how-to-buy-bitcoin-wallet-basics-and-security-a-guide-for-beginners-6a3331972d3c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0612" y="5294531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http://bitcoindaily.org/bitcoin-guides/bitcoin-core-tutorial/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60612" y="6019801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https://blog.newegg.com/the-fastest-way-to-get-started-with-bitcoin/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2824" y="2262637"/>
            <a:ext cx="891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https://medium.com/@viveksingh.heritage/bitcoin-for-beginners-answering-the-why-what-and-how-4e53a8b95bb6</a:t>
            </a:r>
          </a:p>
        </p:txBody>
      </p:sp>
    </p:spTree>
    <p:extLst>
      <p:ext uri="{BB962C8B-B14F-4D97-AF65-F5344CB8AC3E}">
        <p14:creationId xmlns:p14="http://schemas.microsoft.com/office/powerpoint/2010/main" val="737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9511" y="2133600"/>
            <a:ext cx="41877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Ask Questions if still awake ;)</a:t>
            </a:r>
            <a:endParaRPr lang="en-US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4448673" y="3297391"/>
            <a:ext cx="3625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Try buying some bitcoins</a:t>
            </a:r>
            <a:endParaRPr lang="en-US" sz="2500" dirty="0"/>
          </a:p>
        </p:txBody>
      </p:sp>
      <p:sp>
        <p:nvSpPr>
          <p:cNvPr id="6" name="TextBox 5"/>
          <p:cNvSpPr txBox="1"/>
          <p:nvPr/>
        </p:nvSpPr>
        <p:spPr>
          <a:xfrm>
            <a:off x="3351212" y="4800600"/>
            <a:ext cx="7010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Register yourself at </a:t>
            </a:r>
            <a:r>
              <a:rPr lang="en-US" sz="2500" b="1" dirty="0" smtClean="0"/>
              <a:t>http</a:t>
            </a:r>
            <a:r>
              <a:rPr lang="en-US" sz="2500" b="1" dirty="0"/>
              <a:t>://gsa.buffalo.edu/csc/</a:t>
            </a:r>
          </a:p>
        </p:txBody>
      </p:sp>
      <p:pic>
        <p:nvPicPr>
          <p:cNvPr id="11266" name="Picture 2" descr="Image result for thank you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-533400"/>
            <a:ext cx="5334000" cy="280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49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short story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4412" y="2362200"/>
            <a:ext cx="27587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Bought at</a:t>
            </a:r>
          </a:p>
          <a:p>
            <a:r>
              <a:rPr lang="en-US" sz="3200" dirty="0" smtClean="0"/>
              <a:t>$0.15 / bitcoin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193671" y="2367064"/>
            <a:ext cx="2673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Sold at</a:t>
            </a:r>
          </a:p>
          <a:p>
            <a:r>
              <a:rPr lang="en-US" sz="3200" dirty="0" smtClean="0"/>
              <a:t>$800 / bitcoin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2" y="3591818"/>
            <a:ext cx="3429000" cy="2642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3583930"/>
            <a:ext cx="3442891" cy="2582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3671" y="6368534"/>
            <a:ext cx="305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profit $691,981,901.91.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9681" y="6368534"/>
            <a:ext cx="181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Invested : $3000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32012" y="2895600"/>
            <a:ext cx="188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October 10, 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2012" y="3962400"/>
            <a:ext cx="171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$4778 / bitcoin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54241" y="3962400"/>
            <a:ext cx="166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$5215 /bitcoin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40428" y="2710934"/>
            <a:ext cx="188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October 12, 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18012" y="5105400"/>
            <a:ext cx="233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Profit : $400 in 2 days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72867" y="6019800"/>
            <a:ext cx="362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https://www.coindesk.com/price/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317" y="2615438"/>
            <a:ext cx="4499780" cy="20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1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a bitcoin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381000"/>
            <a:ext cx="10972799" cy="617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61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software currency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5012" y="3581400"/>
            <a:ext cx="7168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Bits</a:t>
            </a:r>
            <a:endParaRPr lang="en-US" sz="2500" dirty="0"/>
          </a:p>
        </p:txBody>
      </p:sp>
      <p:sp>
        <p:nvSpPr>
          <p:cNvPr id="5" name="TextBox 4"/>
          <p:cNvSpPr txBox="1"/>
          <p:nvPr/>
        </p:nvSpPr>
        <p:spPr>
          <a:xfrm>
            <a:off x="4799012" y="3581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25996" y="3581400"/>
            <a:ext cx="8050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500"/>
            </a:lvl1pPr>
          </a:lstStyle>
          <a:p>
            <a:r>
              <a:rPr lang="en-US" dirty="0"/>
              <a:t>Coin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6012" y="3581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09012" y="3581400"/>
            <a:ext cx="11993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500"/>
            </a:lvl1pPr>
          </a:lstStyle>
          <a:p>
            <a:r>
              <a:rPr lang="en-US" dirty="0"/>
              <a:t>BitCoin</a:t>
            </a:r>
          </a:p>
        </p:txBody>
      </p:sp>
      <p:sp>
        <p:nvSpPr>
          <p:cNvPr id="9" name="Teardrop 8"/>
          <p:cNvSpPr/>
          <p:nvPr/>
        </p:nvSpPr>
        <p:spPr>
          <a:xfrm>
            <a:off x="1350720" y="4058454"/>
            <a:ext cx="2285999" cy="1764268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Something digital</a:t>
            </a:r>
            <a:endParaRPr lang="en-US" dirty="0"/>
          </a:p>
        </p:txBody>
      </p:sp>
      <p:sp>
        <p:nvSpPr>
          <p:cNvPr id="10" name="Teardrop 9"/>
          <p:cNvSpPr/>
          <p:nvPr/>
        </p:nvSpPr>
        <p:spPr>
          <a:xfrm>
            <a:off x="4756732" y="4130375"/>
            <a:ext cx="2095388" cy="1764268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Something related to currency</a:t>
            </a:r>
            <a:endParaRPr lang="en-US" dirty="0"/>
          </a:p>
        </p:txBody>
      </p:sp>
      <p:sp>
        <p:nvSpPr>
          <p:cNvPr id="11" name="Teardrop 10"/>
          <p:cNvSpPr/>
          <p:nvPr/>
        </p:nvSpPr>
        <p:spPr>
          <a:xfrm>
            <a:off x="7433619" y="4130375"/>
            <a:ext cx="2095388" cy="1764268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digital 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5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Digital Currency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6012" y="3581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05000"/>
            <a:ext cx="8610600" cy="450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1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Who created BitCoin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99012" y="2057400"/>
            <a:ext cx="3014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No one knows ;)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55" y="2863479"/>
            <a:ext cx="3791712" cy="3042929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2462970">
            <a:off x="8569863" y="2915845"/>
            <a:ext cx="457200" cy="1676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90012" y="2602466"/>
            <a:ext cx="196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Satoshi </a:t>
            </a:r>
            <a:r>
              <a:rPr lang="en-US" dirty="0" err="1" smtClean="0"/>
              <a:t>Nakamoto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4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Anonymous ? Why is it so valued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3012" y="2819400"/>
            <a:ext cx="8242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Why is the green paper in your wallet valued 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409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presentation (widescreen)</Template>
  <TotalTime>1373</TotalTime>
  <Words>719</Words>
  <Application>Microsoft Office PowerPoint</Application>
  <PresentationFormat>Custom</PresentationFormat>
  <Paragraphs>137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Cambria</vt:lpstr>
      <vt:lpstr>Currency Symbols 16x9</vt:lpstr>
      <vt:lpstr>The "Why? What? And How?" of            Bit Coins</vt:lpstr>
      <vt:lpstr>Topics for today</vt:lpstr>
      <vt:lpstr>A short story</vt:lpstr>
      <vt:lpstr>Today</vt:lpstr>
      <vt:lpstr>What is a bitcoin</vt:lpstr>
      <vt:lpstr>A software currency</vt:lpstr>
      <vt:lpstr>Digital Currency</vt:lpstr>
      <vt:lpstr>Who created BitCoin ?</vt:lpstr>
      <vt:lpstr>Anonymous ? Why is it so valued</vt:lpstr>
      <vt:lpstr>Why do you believe that a colorful piece of paper can get you an Ice cream, a cup of coffee , a car , or a mansion.</vt:lpstr>
      <vt:lpstr>Its all about trust</vt:lpstr>
      <vt:lpstr>Who maintains the amount / validity / value of currency in the system</vt:lpstr>
      <vt:lpstr>Real world vs Digital world</vt:lpstr>
      <vt:lpstr>Problem with existing system</vt:lpstr>
      <vt:lpstr>BitCoin BlockChain Algorithm takes care of it.</vt:lpstr>
      <vt:lpstr>Enough :/ Where can I use it ?</vt:lpstr>
      <vt:lpstr>Cool! I also want some bitcoins..Where do I start ?</vt:lpstr>
      <vt:lpstr>STEP 1: Download a bitcoin wallet https://bitcoin.org/en/choose-your-wallet</vt:lpstr>
      <vt:lpstr>Bitcoin Core Wallet</vt:lpstr>
      <vt:lpstr>Bitcoin Core Wallet</vt:lpstr>
      <vt:lpstr>Bitcoin Core Wallet</vt:lpstr>
      <vt:lpstr>Step 2: Put Some Bitcoin in Your Wallet?</vt:lpstr>
      <vt:lpstr>Tell me more</vt:lpstr>
      <vt:lpstr>Another story. Not to scare you</vt:lpstr>
      <vt:lpstr>Piece of advice</vt:lpstr>
      <vt:lpstr>Step 3: Start Using Bitcoin</vt:lpstr>
      <vt:lpstr>References / Acknowledgments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 Coins</dc:title>
  <dc:creator>vivek singh</dc:creator>
  <cp:lastModifiedBy>vivek singh</cp:lastModifiedBy>
  <cp:revision>86</cp:revision>
  <dcterms:created xsi:type="dcterms:W3CDTF">2017-09-12T14:13:29Z</dcterms:created>
  <dcterms:modified xsi:type="dcterms:W3CDTF">2017-10-13T23:35:17Z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